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68" r:id="rId2"/>
    <p:sldId id="269" r:id="rId3"/>
    <p:sldId id="270" r:id="rId4"/>
    <p:sldId id="257" r:id="rId5"/>
    <p:sldId id="274" r:id="rId6"/>
    <p:sldId id="275" r:id="rId7"/>
    <p:sldId id="276" r:id="rId8"/>
    <p:sldId id="277" r:id="rId9"/>
    <p:sldId id="278" r:id="rId10"/>
    <p:sldId id="26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CC00"/>
    <a:srgbClr val="FF66FF"/>
    <a:srgbClr val="FF6600"/>
    <a:srgbClr val="FF9900"/>
    <a:srgbClr val="99CCFF"/>
    <a:srgbClr val="FF3300"/>
    <a:srgbClr val="FFFF66"/>
    <a:srgbClr val="CC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-10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9C7D1-57E6-4804-8319-28225DE7D819}" type="datetimeFigureOut">
              <a:rPr lang="ru-RU"/>
              <a:pPr>
                <a:defRPr/>
              </a:pPr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5DC11-2AD7-4553-A535-D038BE3565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02D4-3839-458F-AEBE-3E44DB2768EA}" type="datetimeFigureOut">
              <a:rPr lang="ru-RU"/>
              <a:pPr>
                <a:defRPr/>
              </a:pPr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2D84A-0EF7-489A-9939-97DF92D778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449888" y="533400"/>
            <a:ext cx="16383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4764088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E21DB-6CF5-4984-A99C-AF1BA6B80405}" type="datetimeFigureOut">
              <a:rPr lang="ru-RU"/>
              <a:pPr>
                <a:defRPr/>
              </a:pPr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40CDF-4DFA-4FD3-A94B-9325722072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3E26C-6641-48AB-BC94-A8B6A12A1065}" type="datetimeFigureOut">
              <a:rPr lang="ru-RU"/>
              <a:pPr>
                <a:defRPr/>
              </a:pPr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5DC5E-DF4D-4BCB-812B-8211803159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60F49-C871-4690-8DA0-BC6E1E942230}" type="datetimeFigureOut">
              <a:rPr lang="ru-RU"/>
              <a:pPr>
                <a:defRPr/>
              </a:pPr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5A231-5B3D-474E-8A0A-9C41FBB9E6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533400"/>
            <a:ext cx="3200400" cy="3767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86200" y="533400"/>
            <a:ext cx="3201988" cy="3767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06B87-4CDE-4532-8350-BE934714A4ED}" type="datetimeFigureOut">
              <a:rPr lang="ru-RU"/>
              <a:pPr>
                <a:defRPr/>
              </a:pPr>
              <a:t>11.10.2023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D9A5C-5CDE-4AE0-9748-85175B056D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8E402-D81E-4B6E-9030-166E57CC4FEA}" type="datetimeFigureOut">
              <a:rPr lang="ru-RU"/>
              <a:pPr>
                <a:defRPr/>
              </a:pPr>
              <a:t>11.10.2023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BBBF1-E16F-4034-B531-0044E7D61F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08FD0-2587-4261-BD5A-3F820427B2BA}" type="datetimeFigureOut">
              <a:rPr lang="ru-RU"/>
              <a:pPr>
                <a:defRPr/>
              </a:pPr>
              <a:t>11.10.2023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30FC0-2B74-454E-957F-7C4B9BAF0C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EF247-C805-45F7-B7BF-D66FE780AF9E}" type="datetimeFigureOut">
              <a:rPr lang="ru-RU"/>
              <a:pPr>
                <a:defRPr/>
              </a:pPr>
              <a:t>11.10.2023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C96FD-1A19-48D7-AADC-2A3426D9A3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AB79F-34EE-4EEF-B9E6-85F747024975}" type="datetimeFigureOut">
              <a:rPr lang="ru-RU"/>
              <a:pPr>
                <a:defRPr/>
              </a:pPr>
              <a:t>11.10.2023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A572C-290C-4593-9A71-2DD3188849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DA979-E3D7-446A-87F8-2D3ADF9B771F}" type="datetimeFigureOut">
              <a:rPr lang="ru-RU"/>
              <a:pPr>
                <a:defRPr/>
              </a:pPr>
              <a:t>11.10.2023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D5C3C-30FB-466B-B5F6-67FF1788E5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4D4EF"/>
            </a:gs>
            <a:gs pos="10001">
              <a:srgbClr val="64D4EF"/>
            </a:gs>
            <a:gs pos="100000">
              <a:srgbClr val="06588E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4335463" y="1169988"/>
            <a:ext cx="4814887" cy="4994275"/>
            <a:chOff x="4334933" y="1169931"/>
            <a:chExt cx="4814835" cy="4993802"/>
          </a:xfrm>
        </p:grpSpPr>
        <p:cxnSp>
          <p:nvCxnSpPr>
            <p:cNvPr id="14" name="Straight Connector 16"/>
            <p:cNvCxnSpPr/>
            <p:nvPr/>
          </p:nvCxnSpPr>
          <p:spPr>
            <a:xfrm flipH="1">
              <a:off x="6009727" y="1169931"/>
              <a:ext cx="3133691" cy="31350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8"/>
            <p:cNvCxnSpPr/>
            <p:nvPr/>
          </p:nvCxnSpPr>
          <p:spPr>
            <a:xfrm flipH="1">
              <a:off x="4334933" y="1349301"/>
              <a:ext cx="4814835" cy="4814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0"/>
            <p:cNvCxnSpPr/>
            <p:nvPr/>
          </p:nvCxnSpPr>
          <p:spPr>
            <a:xfrm flipH="1">
              <a:off x="5225510" y="1469940"/>
              <a:ext cx="3911558" cy="3911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21"/>
            <p:cNvCxnSpPr/>
            <p:nvPr/>
          </p:nvCxnSpPr>
          <p:spPr>
            <a:xfrm flipH="1">
              <a:off x="5304885" y="1308030"/>
              <a:ext cx="3838534" cy="38397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2"/>
            <p:cNvCxnSpPr/>
            <p:nvPr/>
          </p:nvCxnSpPr>
          <p:spPr>
            <a:xfrm flipH="1">
              <a:off x="5706518" y="1769949"/>
              <a:ext cx="3430550" cy="343026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33400" y="4495800"/>
            <a:ext cx="65547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533400"/>
            <a:ext cx="6554788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7429500" y="6172200"/>
            <a:ext cx="12017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hangingPunct="1">
              <a:defRPr sz="100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658B29B-44FB-46D0-A00D-B5BD48F9247B}" type="datetimeFigureOut">
              <a:rPr lang="ru-RU"/>
              <a:pPr>
                <a:defRPr/>
              </a:pPr>
              <a:t>11.10.2023</a:t>
            </a:fld>
            <a:endParaRPr lang="ru-R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8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eaLnBrk="1" hangingPunct="1">
              <a:defRPr sz="100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3988" y="5578475"/>
            <a:ext cx="85725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280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E5D0EF-DF16-4C07-A113-FDE78BA137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0" r:id="rId1"/>
    <p:sldLayoutId id="2147483739" r:id="rId2"/>
    <p:sldLayoutId id="2147483738" r:id="rId3"/>
    <p:sldLayoutId id="2147483737" r:id="rId4"/>
    <p:sldLayoutId id="2147483736" r:id="rId5"/>
    <p:sldLayoutId id="2147483735" r:id="rId6"/>
    <p:sldLayoutId id="2147483734" r:id="rId7"/>
    <p:sldLayoutId id="2147483733" r:id="rId8"/>
    <p:sldLayoutId id="2147483732" r:id="rId9"/>
    <p:sldLayoutId id="2147483731" r:id="rId10"/>
    <p:sldLayoutId id="2147483730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20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>
          <a:solidFill>
            <a:srgbClr val="0F496F"/>
          </a:solidFill>
          <a:latin typeface="+mn-lt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600">
          <a:solidFill>
            <a:srgbClr val="0F496F"/>
          </a:solidFill>
          <a:latin typeface="+mn-lt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>
          <a:solidFill>
            <a:srgbClr val="0F496F"/>
          </a:solidFill>
          <a:latin typeface="+mn-lt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>
          <a:solidFill>
            <a:srgbClr val="0F496F"/>
          </a:solidFill>
          <a:latin typeface="+mn-lt"/>
        </a:defRPr>
      </a:lvl5pPr>
      <a:lvl6pPr marL="24574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>
          <a:solidFill>
            <a:srgbClr val="0F496F"/>
          </a:solidFill>
          <a:latin typeface="+mn-lt"/>
        </a:defRPr>
      </a:lvl6pPr>
      <a:lvl7pPr marL="29146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>
          <a:solidFill>
            <a:srgbClr val="0F496F"/>
          </a:solidFill>
          <a:latin typeface="+mn-lt"/>
        </a:defRPr>
      </a:lvl7pPr>
      <a:lvl8pPr marL="33718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>
          <a:solidFill>
            <a:srgbClr val="0F496F"/>
          </a:solidFill>
          <a:latin typeface="+mn-lt"/>
        </a:defRPr>
      </a:lvl8pPr>
      <a:lvl9pPr marL="38290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>
          <a:solidFill>
            <a:srgbClr val="0F496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4"/>
          <p:cNvSpPr txBox="1">
            <a:spLocks noChangeArrowheads="1"/>
          </p:cNvSpPr>
          <p:nvPr/>
        </p:nvSpPr>
        <p:spPr bwMode="auto">
          <a:xfrm>
            <a:off x="655638" y="1866900"/>
            <a:ext cx="80200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 b="1">
                <a:solidFill>
                  <a:srgbClr val="FFFF00"/>
                </a:solidFill>
                <a:latin typeface="Georgia" pitchFamily="18" charset="0"/>
              </a:rPr>
              <a:t>Родителям о внедрении </a:t>
            </a:r>
            <a:endParaRPr lang="ru-RU" altLang="ru-RU" sz="4000" b="1">
              <a:solidFill>
                <a:srgbClr val="FFFF00"/>
              </a:solidFill>
            </a:endParaRPr>
          </a:p>
          <a:p>
            <a:pPr algn="ctr"/>
            <a:r>
              <a:rPr lang="ru-RU" altLang="ru-RU" sz="4000" b="1">
                <a:solidFill>
                  <a:srgbClr val="FFFF00"/>
                </a:solidFill>
                <a:latin typeface="Georgia" pitchFamily="18" charset="0"/>
              </a:rPr>
              <a:t>ФОП ДО:</a:t>
            </a:r>
          </a:p>
          <a:p>
            <a:pPr algn="ctr"/>
            <a:r>
              <a:rPr lang="ru-RU" altLang="ru-RU" sz="2800" b="1">
                <a:solidFill>
                  <a:srgbClr val="FFFF00"/>
                </a:solidFill>
                <a:latin typeface="Georgia" pitchFamily="18" charset="0"/>
              </a:rPr>
              <a:t>новая федеральная </a:t>
            </a:r>
          </a:p>
          <a:p>
            <a:pPr algn="ctr"/>
            <a:r>
              <a:rPr lang="ru-RU" altLang="ru-RU" sz="2800" b="1">
                <a:solidFill>
                  <a:srgbClr val="FFFF00"/>
                </a:solidFill>
                <a:latin typeface="Georgia" pitchFamily="18" charset="0"/>
              </a:rPr>
              <a:t>образовательная программа дошкольного образования</a:t>
            </a:r>
          </a:p>
        </p:txBody>
      </p:sp>
      <p:sp>
        <p:nvSpPr>
          <p:cNvPr id="13314" name="TextBox 6"/>
          <p:cNvSpPr txBox="1">
            <a:spLocks noChangeArrowheads="1"/>
          </p:cNvSpPr>
          <p:nvPr/>
        </p:nvSpPr>
        <p:spPr bwMode="auto">
          <a:xfrm>
            <a:off x="250825" y="260350"/>
            <a:ext cx="8675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chemeClr val="bg1"/>
                </a:solidFill>
                <a:latin typeface="Times New Roman" pitchFamily="18" charset="0"/>
              </a:rPr>
              <a:t>Муниципальное бюджетное дошкольное образовательное учреждение «Детский сад № 7»</a:t>
            </a:r>
          </a:p>
        </p:txBody>
      </p:sp>
      <p:pic>
        <p:nvPicPr>
          <p:cNvPr id="13315" name="Рисунок 7" descr="D:\ФОП\К проверке\РАбота с родителями\1613637834_107-p-fon-dlya-prezentatsii-detskoi-knigi-1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4786313"/>
            <a:ext cx="43211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5286375" y="5013325"/>
            <a:ext cx="38576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just"/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старший воспитатель </a:t>
            </a:r>
          </a:p>
          <a:p>
            <a:pPr algn="just"/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Маркова Юлия Ивановна</a:t>
            </a:r>
          </a:p>
        </p:txBody>
      </p:sp>
      <p:sp>
        <p:nvSpPr>
          <p:cNvPr id="13317" name="Прямоугольник 5"/>
          <p:cNvSpPr>
            <a:spLocks noChangeArrowheads="1"/>
          </p:cNvSpPr>
          <p:nvPr/>
        </p:nvSpPr>
        <p:spPr bwMode="auto">
          <a:xfrm>
            <a:off x="3714750" y="5929313"/>
            <a:ext cx="2428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п.Буланаш, 2023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2"/>
          <p:cNvSpPr txBox="1">
            <a:spLocks noChangeArrowheads="1"/>
          </p:cNvSpPr>
          <p:nvPr/>
        </p:nvSpPr>
        <p:spPr bwMode="auto">
          <a:xfrm>
            <a:off x="1835150" y="1362075"/>
            <a:ext cx="56165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5400" b="1">
                <a:solidFill>
                  <a:srgbClr val="FF0000"/>
                </a:solidFill>
                <a:latin typeface="Georgia" pitchFamily="18" charset="0"/>
              </a:rPr>
              <a:t>Спасибо </a:t>
            </a:r>
          </a:p>
          <a:p>
            <a:pPr algn="ctr"/>
            <a:r>
              <a:rPr lang="ru-RU" altLang="ru-RU" sz="5400" b="1">
                <a:solidFill>
                  <a:srgbClr val="FF0000"/>
                </a:solidFill>
                <a:latin typeface="Georgia" pitchFamily="18" charset="0"/>
              </a:rPr>
              <a:t>за внимание!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3357563"/>
            <a:ext cx="5689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ъект 2"/>
          <p:cNvSpPr>
            <a:spLocks noGrp="1"/>
          </p:cNvSpPr>
          <p:nvPr>
            <p:ph idx="4294967295"/>
          </p:nvPr>
        </p:nvSpPr>
        <p:spPr>
          <a:xfrm>
            <a:off x="468313" y="0"/>
            <a:ext cx="8424862" cy="6669088"/>
          </a:xfrm>
        </p:spPr>
        <p:txBody>
          <a:bodyPr/>
          <a:lstStyle/>
          <a:p>
            <a:pPr marL="44450" indent="0" algn="ctr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sz="3200" b="1" u="sng" smtClean="0">
                <a:solidFill>
                  <a:srgbClr val="FF0000"/>
                </a:solidFill>
                <a:latin typeface="Georgia" pitchFamily="18" charset="0"/>
              </a:rPr>
              <a:t>Уважаемые родители!</a:t>
            </a:r>
          </a:p>
          <a:p>
            <a:pPr marL="44450" indent="0" algn="just" eaLnBrk="1" hangingPunct="1">
              <a:lnSpc>
                <a:spcPct val="80000"/>
              </a:lnSpc>
              <a:buFont typeface="Wingdings 3" pitchFamily="18" charset="2"/>
              <a:buNone/>
            </a:pPr>
            <a:endParaRPr lang="ru-RU" sz="1300" b="1" smtClean="0">
              <a:solidFill>
                <a:srgbClr val="FF0000"/>
              </a:solidFill>
              <a:latin typeface="Georgia" pitchFamily="18" charset="0"/>
            </a:endParaRPr>
          </a:p>
          <a:p>
            <a:pPr marL="44450" indent="0" algn="just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None/>
            </a:pPr>
            <a:r>
              <a:rPr lang="ru-RU" altLang="ru-RU" sz="1600" smtClean="0">
                <a:solidFill>
                  <a:schemeClr val="bg1"/>
                </a:solidFill>
                <a:latin typeface="Georgia" pitchFamily="18" charset="0"/>
              </a:rPr>
              <a:t>С</a:t>
            </a:r>
            <a:r>
              <a:rPr lang="ru-RU" altLang="ru-RU" sz="160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altLang="ru-RU" sz="1600" b="1" u="sng" smtClean="0">
                <a:solidFill>
                  <a:srgbClr val="FF0000"/>
                </a:solidFill>
                <a:latin typeface="Georgia" pitchFamily="18" charset="0"/>
              </a:rPr>
              <a:t>1 сентября 2023 года</a:t>
            </a:r>
            <a:r>
              <a:rPr lang="ru-RU" altLang="ru-RU" sz="1600" u="sng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altLang="ru-RU" sz="1600" smtClean="0">
                <a:solidFill>
                  <a:schemeClr val="bg1"/>
                </a:solidFill>
                <a:latin typeface="Georgia" pitchFamily="18" charset="0"/>
              </a:rPr>
              <a:t>все дошкольные учреждения перешли на работу по новой федеральной образовательной программе дошкольного образования (ФОП ДО). </a:t>
            </a:r>
          </a:p>
          <a:p>
            <a:pPr marL="44450" indent="0" algn="ct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None/>
            </a:pPr>
            <a:endParaRPr lang="ru-RU" altLang="ru-RU" sz="1600" b="1" u="sng" smtClean="0">
              <a:solidFill>
                <a:schemeClr val="bg1"/>
              </a:solidFill>
              <a:latin typeface="Georgia" pitchFamily="18" charset="0"/>
            </a:endParaRPr>
          </a:p>
          <a:p>
            <a:pPr marL="44450" indent="0" algn="ct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None/>
            </a:pPr>
            <a:r>
              <a:rPr lang="ru-RU" altLang="ru-RU" b="1" u="sng" smtClean="0">
                <a:solidFill>
                  <a:srgbClr val="002060"/>
                </a:solidFill>
                <a:latin typeface="Georgia" pitchFamily="18" charset="0"/>
              </a:rPr>
              <a:t>ФЕДЕРАЛЬНАЯ ОБРАЗОВАТЕЛЬНАЯ ПРОГРАММА </a:t>
            </a:r>
          </a:p>
          <a:p>
            <a:pPr marL="44450" indent="0" algn="ct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None/>
            </a:pPr>
            <a:r>
              <a:rPr lang="ru-RU" altLang="ru-RU" b="1" u="sng" smtClean="0">
                <a:solidFill>
                  <a:srgbClr val="002060"/>
                </a:solidFill>
                <a:latin typeface="Georgia" pitchFamily="18" charset="0"/>
              </a:rPr>
              <a:t>ДОШКОЛЬНОГО  ОБРАЗОВАНИЯ </a:t>
            </a:r>
          </a:p>
          <a:p>
            <a:pPr marL="44450" indent="0" algn="ct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None/>
            </a:pPr>
            <a:r>
              <a:rPr lang="ru-RU" altLang="ru-RU" sz="1600" smtClean="0">
                <a:solidFill>
                  <a:srgbClr val="002060"/>
                </a:solidFill>
                <a:latin typeface="Georgia" pitchFamily="18" charset="0"/>
              </a:rPr>
              <a:t>– </a:t>
            </a:r>
            <a:r>
              <a:rPr lang="ru-RU" altLang="ru-RU" sz="1800" smtClean="0">
                <a:solidFill>
                  <a:srgbClr val="002060"/>
                </a:solidFill>
                <a:latin typeface="Georgia" pitchFamily="18" charset="0"/>
              </a:rPr>
              <a:t>это </a:t>
            </a:r>
            <a:r>
              <a:rPr lang="ru-RU" altLang="ru-RU" sz="1800" b="1" smtClean="0">
                <a:solidFill>
                  <a:srgbClr val="FF0000"/>
                </a:solidFill>
                <a:latin typeface="Georgia" pitchFamily="18" charset="0"/>
              </a:rPr>
              <a:t>обязательный для всех детских садов документ </a:t>
            </a:r>
          </a:p>
          <a:p>
            <a:pPr marL="44450" indent="0" algn="ct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None/>
            </a:pPr>
            <a:r>
              <a:rPr lang="ru-RU" altLang="ru-RU" smtClean="0">
                <a:solidFill>
                  <a:schemeClr val="bg1"/>
                </a:solidFill>
                <a:latin typeface="Georgia" pitchFamily="18" charset="0"/>
              </a:rPr>
              <a:t>утвержден Приказом </a:t>
            </a:r>
            <a:r>
              <a:rPr lang="ru-RU" smtClean="0">
                <a:solidFill>
                  <a:schemeClr val="bg1"/>
                </a:solidFill>
                <a:latin typeface="Georgia" pitchFamily="18" charset="0"/>
              </a:rPr>
              <a:t>Минпросвещения от 25.11 2022г. № 1028.</a:t>
            </a:r>
          </a:p>
          <a:p>
            <a:pPr marL="44450" indent="0" algn="just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None/>
            </a:pPr>
            <a:r>
              <a:rPr lang="ru-RU" sz="1300" smtClean="0">
                <a:solidFill>
                  <a:srgbClr val="051825"/>
                </a:solidFill>
                <a:latin typeface="Georgia" pitchFamily="18" charset="0"/>
              </a:rPr>
              <a:t/>
            </a:r>
            <a:br>
              <a:rPr lang="ru-RU" sz="1300" smtClean="0">
                <a:solidFill>
                  <a:srgbClr val="051825"/>
                </a:solidFill>
                <a:latin typeface="Georgia" pitchFamily="18" charset="0"/>
              </a:rPr>
            </a:br>
            <a:r>
              <a:rPr lang="ru-RU" altLang="ru-RU" sz="1600" b="1" smtClean="0">
                <a:solidFill>
                  <a:srgbClr val="002060"/>
                </a:solidFill>
                <a:latin typeface="Georgia" pitchFamily="18" charset="0"/>
              </a:rPr>
              <a:t>ФОП ДО </a:t>
            </a:r>
            <a:r>
              <a:rPr lang="ru-RU" sz="1600" smtClean="0">
                <a:solidFill>
                  <a:schemeClr val="bg1"/>
                </a:solidFill>
                <a:latin typeface="Georgia" pitchFamily="18" charset="0"/>
              </a:rPr>
              <a:t>определяет единый для всей страны базовый объем, содержание, планируемые результаты обязательной части образовательной программы дошкольного образования, которую реализует детский сад. Предусматривает интеграцию воспитания и обучения в едином образовательном процессе. </a:t>
            </a:r>
          </a:p>
          <a:p>
            <a:pPr marL="44450" indent="0" algn="just" eaLnBrk="1" hangingPunct="1">
              <a:lnSpc>
                <a:spcPct val="80000"/>
              </a:lnSpc>
              <a:buFont typeface="Wingdings 3" pitchFamily="18" charset="2"/>
              <a:buNone/>
            </a:pPr>
            <a:endParaRPr lang="ru-RU" altLang="ru-RU" sz="1600" b="1" smtClean="0">
              <a:solidFill>
                <a:srgbClr val="002060"/>
              </a:solidFill>
              <a:latin typeface="Georgia" pitchFamily="18" charset="0"/>
            </a:endParaRPr>
          </a:p>
          <a:p>
            <a:pPr marL="44450" indent="0" algn="just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altLang="ru-RU" sz="1600" b="1" smtClean="0">
                <a:solidFill>
                  <a:srgbClr val="002060"/>
                </a:solidFill>
                <a:latin typeface="Georgia" pitchFamily="18" charset="0"/>
              </a:rPr>
              <a:t>ФОП ДО  </a:t>
            </a:r>
            <a:r>
              <a:rPr lang="ru-RU" altLang="ru-RU" sz="1600" smtClean="0">
                <a:solidFill>
                  <a:schemeClr val="bg1"/>
                </a:solidFill>
                <a:latin typeface="Georgia" pitchFamily="18" charset="0"/>
              </a:rPr>
              <a:t>заменяет все другие программы, действующие на данный момент. </a:t>
            </a:r>
            <a:endParaRPr lang="ru-RU" sz="1600" smtClean="0">
              <a:solidFill>
                <a:schemeClr val="bg1"/>
              </a:solidFill>
              <a:latin typeface="Georgia" pitchFamily="18" charset="0"/>
            </a:endParaRPr>
          </a:p>
          <a:p>
            <a:pPr marL="44450" indent="0" algn="just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None/>
            </a:pPr>
            <a:endParaRPr lang="ru-RU" sz="1600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55650" y="2838450"/>
            <a:ext cx="7704138" cy="4019550"/>
          </a:xfrm>
        </p:spPr>
        <p:txBody>
          <a:bodyPr rtlCol="0">
            <a:normAutofit/>
          </a:bodyPr>
          <a:lstStyle/>
          <a:p>
            <a:pPr marL="45720" indent="0" algn="just" eaLnBrk="1" fontAlgn="auto" hangingPunct="1">
              <a:buFont typeface="Wingdings 3" pitchFamily="18" charset="2"/>
              <a:buNone/>
              <a:defRPr/>
            </a:pPr>
            <a:r>
              <a:rPr lang="ru-RU" kern="1200" dirty="0">
                <a:solidFill>
                  <a:schemeClr val="bg1"/>
                </a:solidFill>
                <a:latin typeface="Georgia" panose="02040502050405020303" pitchFamily="18" charset="0"/>
              </a:rPr>
              <a:t>«Мы разрабатываем такую программу, я, наверно, впервые об этом скажу, помощи родителям, у которых родился ребенок, именно с точки зрения того, как его воспитывать. Ребенок в дошкольном детстве должен максимально развиваться, он должен общаться со сверстниками, играть, у него должны развиваться основные психологические функции. А в школе его уже потом научат читать и писать»</a:t>
            </a:r>
            <a:endParaRPr lang="ru-RU" b="1" kern="12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44450" indent="2820988" algn="just" eaLnBrk="1" fontAlgn="auto" hangingPunct="1">
              <a:buFont typeface="Wingdings 3" pitchFamily="18" charset="2"/>
              <a:buNone/>
              <a:defRPr/>
            </a:pPr>
            <a:r>
              <a:rPr lang="ru-RU" b="1" kern="1200" dirty="0">
                <a:solidFill>
                  <a:schemeClr val="bg1"/>
                </a:solidFill>
                <a:latin typeface="Georgia" panose="02040502050405020303" pitchFamily="18" charset="0"/>
              </a:rPr>
              <a:t>Министр просвещения России</a:t>
            </a:r>
          </a:p>
          <a:p>
            <a:pPr marL="44450" indent="2820988" algn="just" eaLnBrk="1" fontAlgn="auto" hangingPunct="1">
              <a:buFont typeface="Wingdings 3" pitchFamily="18" charset="2"/>
              <a:buNone/>
              <a:defRPr/>
            </a:pPr>
            <a:r>
              <a:rPr lang="ru-RU" b="1" kern="1200" dirty="0">
                <a:solidFill>
                  <a:schemeClr val="bg1"/>
                </a:solidFill>
                <a:latin typeface="Georgia" panose="02040502050405020303" pitchFamily="18" charset="0"/>
              </a:rPr>
              <a:t>Кравцов Сергей Сергеевич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3568" y="473613"/>
            <a:ext cx="3456385" cy="2598405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/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614363"/>
            <a:ext cx="2879725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4"/>
          <p:cNvSpPr txBox="1">
            <a:spLocks noChangeArrowheads="1"/>
          </p:cNvSpPr>
          <p:nvPr/>
        </p:nvSpPr>
        <p:spPr bwMode="auto">
          <a:xfrm>
            <a:off x="107950" y="142875"/>
            <a:ext cx="8821738" cy="642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1" u="sng">
                <a:solidFill>
                  <a:srgbClr val="FF0000"/>
                </a:solidFill>
                <a:latin typeface="Calibri" pitchFamily="34" charset="0"/>
              </a:rPr>
              <a:t>Какая цель у внедрения ФОП ДО</a:t>
            </a:r>
          </a:p>
          <a:p>
            <a:pPr algn="just" eaLnBrk="0" hangingPunct="0">
              <a:buFont typeface="Wingdings" pitchFamily="2" charset="2"/>
              <a:buChar char="ü"/>
            </a:pPr>
            <a:endParaRPr lang="ru-RU" sz="2800" b="1" u="sng">
              <a:solidFill>
                <a:srgbClr val="FF0000"/>
              </a:solidFill>
              <a:latin typeface="Calibri" pitchFamily="34" charset="0"/>
            </a:endParaRPr>
          </a:p>
          <a:p>
            <a:pPr algn="just" eaLnBrk="0" hangingPunct="0">
              <a:buFont typeface="Wingdings" pitchFamily="2" charset="2"/>
              <a:buNone/>
            </a:pPr>
            <a:r>
              <a:rPr lang="ru-RU" b="1"/>
              <a:t>—</a:t>
            </a:r>
            <a:r>
              <a:rPr lang="ru-RU"/>
              <a:t> </a:t>
            </a:r>
            <a:r>
              <a:rPr lang="ru-RU" sz="2400">
                <a:solidFill>
                  <a:srgbClr val="CCFF66"/>
                </a:solidFill>
              </a:rPr>
              <a:t>создать единое федеральное образовательное пространство для воспитания и развития дошкольников;</a:t>
            </a:r>
            <a:br>
              <a:rPr lang="ru-RU" sz="2400">
                <a:solidFill>
                  <a:srgbClr val="CCFF66"/>
                </a:solidFill>
              </a:rPr>
            </a:br>
            <a:r>
              <a:rPr lang="ru-RU" sz="2400"/>
              <a:t>— обеспечить детям и родителям равные и качественные условия дошкольного образования на всей территории России;</a:t>
            </a:r>
            <a:br>
              <a:rPr lang="ru-RU" sz="2400"/>
            </a:br>
            <a:r>
              <a:rPr lang="ru-RU" sz="2400"/>
              <a:t>— </a:t>
            </a:r>
            <a:r>
              <a:rPr lang="ru-RU" sz="2400">
                <a:solidFill>
                  <a:schemeClr val="hlink"/>
                </a:solidFill>
              </a:rPr>
              <a:t>создать единое ядро содержания дошкольного образования, которое будет приобщать детей к традиционным духовно-нравственным и социокультурным ценностям, а также воспитает в них тягу и любовь к истории и культуре своей страны, малой родины и семьи;</a:t>
            </a:r>
            <a:br>
              <a:rPr lang="ru-RU" sz="2400">
                <a:solidFill>
                  <a:schemeClr val="hlink"/>
                </a:solidFill>
              </a:rPr>
            </a:br>
            <a:r>
              <a:rPr lang="ru-RU" sz="2400"/>
              <a:t>— </a:t>
            </a:r>
            <a:r>
              <a:rPr lang="ru-RU" sz="2400">
                <a:solidFill>
                  <a:srgbClr val="FFFF66"/>
                </a:solidFill>
              </a:rPr>
              <a:t>воспитывать и развивать ребенка с активной гражданской позицией, патриотическими взглядами и ценностями.</a:t>
            </a:r>
            <a:br>
              <a:rPr lang="ru-RU" sz="2400">
                <a:solidFill>
                  <a:srgbClr val="FFFF66"/>
                </a:solidFill>
              </a:rPr>
            </a:br>
            <a:r>
              <a:rPr lang="ru-RU" sz="2400"/>
              <a:t/>
            </a:r>
            <a:br>
              <a:rPr lang="ru-RU" sz="2400"/>
            </a:br>
            <a:endParaRPr lang="ru-RU" altLang="ru-RU" sz="2400"/>
          </a:p>
        </p:txBody>
      </p:sp>
      <p:sp>
        <p:nvSpPr>
          <p:cNvPr id="16386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107950" y="404813"/>
            <a:ext cx="8856663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u="sng">
                <a:solidFill>
                  <a:srgbClr val="FF0000"/>
                </a:solidFill>
                <a:latin typeface="Calibri" pitchFamily="34" charset="0"/>
              </a:rPr>
              <a:t>Что входит в ФОП ДО</a:t>
            </a:r>
          </a:p>
          <a:p>
            <a:pPr algn="ctr"/>
            <a:endParaRPr lang="ru-RU" sz="2800" b="1" u="sng">
              <a:solidFill>
                <a:srgbClr val="FF0000"/>
              </a:solidFill>
              <a:latin typeface="Calibri" pitchFamily="34" charset="0"/>
            </a:endParaRPr>
          </a:p>
          <a:p>
            <a:pPr algn="just"/>
            <a:r>
              <a:rPr lang="ru-RU" sz="2800" u="sng">
                <a:solidFill>
                  <a:srgbClr val="FFFF66"/>
                </a:solidFill>
                <a:latin typeface="Calibri" pitchFamily="34" charset="0"/>
              </a:rPr>
              <a:t>Учебно-методическая документация: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>
                <a:solidFill>
                  <a:schemeClr val="bg1"/>
                </a:solidFill>
                <a:latin typeface="Calibri" pitchFamily="34" charset="0"/>
              </a:rPr>
              <a:t>федеральная рабочая программа воспитания;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>
                <a:solidFill>
                  <a:schemeClr val="bg1"/>
                </a:solidFill>
                <a:latin typeface="Calibri" pitchFamily="34" charset="0"/>
              </a:rPr>
              <a:t>федеральный календарный план</a:t>
            </a:r>
          </a:p>
          <a:p>
            <a:pPr algn="just">
              <a:buFont typeface="Wingdings" pitchFamily="2" charset="2"/>
              <a:buNone/>
            </a:pPr>
            <a:r>
              <a:rPr lang="ru-RU" sz="2800">
                <a:solidFill>
                  <a:schemeClr val="bg1"/>
                </a:solidFill>
                <a:latin typeface="Calibri" pitchFamily="34" charset="0"/>
              </a:rPr>
              <a:t>воспитательной работы;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>
                <a:solidFill>
                  <a:schemeClr val="bg1"/>
                </a:solidFill>
                <a:latin typeface="Calibri" pitchFamily="34" charset="0"/>
              </a:rPr>
              <a:t>примерный режим и распорядок дня</a:t>
            </a:r>
          </a:p>
          <a:p>
            <a:pPr algn="just">
              <a:buFont typeface="Wingdings" pitchFamily="2" charset="2"/>
              <a:buNone/>
            </a:pPr>
            <a:r>
              <a:rPr lang="ru-RU" sz="2800">
                <a:solidFill>
                  <a:schemeClr val="bg1"/>
                </a:solidFill>
                <a:latin typeface="Calibri" pitchFamily="34" charset="0"/>
              </a:rPr>
              <a:t>групп.</a:t>
            </a:r>
          </a:p>
          <a:p>
            <a:pPr algn="ctr"/>
            <a:endParaRPr lang="ru-RU" sz="2800">
              <a:solidFill>
                <a:srgbClr val="CCFF66"/>
              </a:solidFill>
              <a:latin typeface="Calibri" pitchFamily="34" charset="0"/>
            </a:endParaRPr>
          </a:p>
          <a:p>
            <a:pPr algn="ctr"/>
            <a:r>
              <a:rPr lang="ru-RU" sz="2800">
                <a:solidFill>
                  <a:srgbClr val="CCFF66"/>
                </a:solidFill>
                <a:latin typeface="Calibri" pitchFamily="34" charset="0"/>
              </a:rPr>
              <a:t>Единые для Российской Федерации</a:t>
            </a:r>
          </a:p>
          <a:p>
            <a:pPr algn="ctr"/>
            <a:r>
              <a:rPr lang="ru-RU" sz="2800">
                <a:solidFill>
                  <a:schemeClr val="bg1"/>
                </a:solidFill>
                <a:latin typeface="Calibri" pitchFamily="34" charset="0"/>
              </a:rPr>
              <a:t>базовые объем и содержание</a:t>
            </a:r>
          </a:p>
          <a:p>
            <a:pPr algn="ctr"/>
            <a:r>
              <a:rPr lang="ru-RU" sz="2800">
                <a:solidFill>
                  <a:schemeClr val="bg1"/>
                </a:solidFill>
                <a:latin typeface="Calibri" pitchFamily="34" charset="0"/>
              </a:rPr>
              <a:t>дошкольного образования, планируемые</a:t>
            </a:r>
          </a:p>
          <a:p>
            <a:pPr algn="ctr"/>
            <a:r>
              <a:rPr lang="ru-RU" sz="2800">
                <a:solidFill>
                  <a:schemeClr val="bg1"/>
                </a:solidFill>
                <a:latin typeface="Calibri" pitchFamily="34" charset="0"/>
              </a:rPr>
              <a:t>результаты освоения образовательной</a:t>
            </a:r>
          </a:p>
          <a:p>
            <a:pPr algn="ctr"/>
            <a:r>
              <a:rPr lang="ru-RU" sz="2800">
                <a:solidFill>
                  <a:schemeClr val="bg1"/>
                </a:solidFill>
                <a:latin typeface="Calibri" pitchFamily="34" charset="0"/>
              </a:rPr>
              <a:t>программы.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ChangeArrowheads="1"/>
          </p:cNvSpPr>
          <p:nvPr/>
        </p:nvSpPr>
        <p:spPr bwMode="auto">
          <a:xfrm>
            <a:off x="323850" y="333375"/>
            <a:ext cx="30781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400" b="1">
                <a:solidFill>
                  <a:srgbClr val="FF3300"/>
                </a:solidFill>
              </a:rPr>
              <a:t>РАЗДЕЛЫ ФОП ДО</a:t>
            </a:r>
          </a:p>
          <a:p>
            <a:pPr eaLnBrk="0" hangingPunct="0"/>
            <a:endParaRPr lang="ru-RU" sz="2400" b="1">
              <a:solidFill>
                <a:srgbClr val="FF3300"/>
              </a:solidFill>
            </a:endParaRPr>
          </a:p>
          <a:p>
            <a:pPr eaLnBrk="0" hangingPunct="0">
              <a:buFontTx/>
              <a:buChar char="•"/>
            </a:pPr>
            <a:r>
              <a:rPr lang="ru-RU" sz="2400" b="1">
                <a:solidFill>
                  <a:srgbClr val="FFFF66"/>
                </a:solidFill>
              </a:rPr>
              <a:t>Целевой</a:t>
            </a:r>
          </a:p>
          <a:p>
            <a:pPr eaLnBrk="0" hangingPunct="0">
              <a:buFontTx/>
              <a:buChar char="•"/>
            </a:pPr>
            <a:r>
              <a:rPr lang="ru-RU" sz="2400" b="1">
                <a:solidFill>
                  <a:srgbClr val="FFFF66"/>
                </a:solidFill>
              </a:rPr>
              <a:t>Содержательный</a:t>
            </a:r>
          </a:p>
          <a:p>
            <a:pPr eaLnBrk="0" hangingPunct="0">
              <a:buFontTx/>
              <a:buChar char="•"/>
            </a:pPr>
            <a:r>
              <a:rPr lang="ru-RU" sz="2400" b="1">
                <a:solidFill>
                  <a:srgbClr val="FFFF66"/>
                </a:solidFill>
              </a:rPr>
              <a:t>Организационный</a:t>
            </a:r>
          </a:p>
        </p:txBody>
      </p:sp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2411413" y="2349500"/>
            <a:ext cx="61214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FF3300"/>
                </a:solidFill>
              </a:rPr>
              <a:t>Цель ФОП</a:t>
            </a:r>
            <a:r>
              <a:rPr lang="ru-RU" sz="2400"/>
              <a:t> </a:t>
            </a:r>
            <a:r>
              <a:rPr lang="ru-RU" sz="2400">
                <a:solidFill>
                  <a:schemeClr val="hlink"/>
                </a:solidFill>
              </a:rPr>
              <a:t>–</a:t>
            </a:r>
            <a:r>
              <a:rPr lang="ru-RU" sz="2400"/>
              <a:t>  </a:t>
            </a:r>
            <a:r>
              <a:rPr lang="ru-RU" sz="2400">
                <a:solidFill>
                  <a:schemeClr val="hlink"/>
                </a:solidFill>
              </a:rPr>
              <a:t>развитие ребёнка в период дошкольного детства с учётом возрастных и индивидуальных особенностей на основе духовно-нравственных ценностей российского народа, исторических и национально-культурных традиций.</a:t>
            </a:r>
            <a:br>
              <a:rPr lang="ru-RU" sz="2400">
                <a:solidFill>
                  <a:schemeClr val="hlink"/>
                </a:solidFill>
              </a:rPr>
            </a:br>
            <a:r>
              <a:rPr lang="ru-RU" sz="2400"/>
              <a:t/>
            </a:r>
            <a:br>
              <a:rPr lang="ru-RU" sz="2400"/>
            </a:br>
            <a:endParaRPr lang="ru-RU" sz="2400"/>
          </a:p>
        </p:txBody>
      </p:sp>
      <p:pic>
        <p:nvPicPr>
          <p:cNvPr id="18436" name="Picture 4" descr="%D0%9D%D0%BE%D1%82%D1%8B-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5300663"/>
            <a:ext cx="7334250" cy="917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ChangeArrowheads="1"/>
          </p:cNvSpPr>
          <p:nvPr/>
        </p:nvSpPr>
        <p:spPr bwMode="auto">
          <a:xfrm>
            <a:off x="1187450" y="171450"/>
            <a:ext cx="6657975" cy="62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457200" algn="l"/>
              </a:tabLst>
            </a:pPr>
            <a:endParaRPr lang="ru-RU"/>
          </a:p>
          <a:p>
            <a:pPr algn="ctr" eaLnBrk="0" hangingPunct="0">
              <a:tabLst>
                <a:tab pos="457200" algn="l"/>
              </a:tabLst>
            </a:pPr>
            <a:r>
              <a:rPr lang="ru-RU" sz="2400" b="1">
                <a:solidFill>
                  <a:srgbClr val="FF3300"/>
                </a:solidFill>
              </a:rPr>
              <a:t>ЗАДАЧИ ФОП (основные): </a:t>
            </a:r>
          </a:p>
          <a:p>
            <a:pPr algn="ctr" eaLnBrk="0" hangingPunct="0">
              <a:tabLst>
                <a:tab pos="457200" algn="l"/>
              </a:tabLst>
            </a:pPr>
            <a:endParaRPr lang="ru-RU" sz="2400" b="1">
              <a:solidFill>
                <a:srgbClr val="FF3300"/>
              </a:solidFill>
            </a:endParaRPr>
          </a:p>
          <a:p>
            <a:pPr algn="ctr" eaLnBrk="0" hangingPunct="0">
              <a:tabLst>
                <a:tab pos="457200" algn="l"/>
              </a:tabLst>
            </a:pPr>
            <a:r>
              <a:rPr lang="ru-RU" sz="2000">
                <a:solidFill>
                  <a:schemeClr val="accent1"/>
                </a:solidFill>
              </a:rPr>
              <a:t>приобщать детей к базовым ценностям российского народа — жизнь, достоинство, права и свободы человека, патриотизм, гражданственность и другие</a:t>
            </a:r>
          </a:p>
          <a:p>
            <a:pPr algn="ctr" eaLnBrk="0" hangingPunct="0">
              <a:tabLst>
                <a:tab pos="457200" algn="l"/>
              </a:tabLst>
            </a:pPr>
            <a:endParaRPr lang="ru-RU" sz="2000">
              <a:solidFill>
                <a:schemeClr val="accent1"/>
              </a:solidFill>
            </a:endParaRPr>
          </a:p>
          <a:p>
            <a:pPr algn="ctr" eaLnBrk="0" hangingPunct="0">
              <a:tabLst>
                <a:tab pos="457200" algn="l"/>
              </a:tabLst>
            </a:pPr>
            <a:r>
              <a:rPr lang="ru-RU" sz="2000">
                <a:solidFill>
                  <a:srgbClr val="FFFF66"/>
                </a:solidFill>
              </a:rPr>
              <a:t>охранять и укреплять физическое и психическое здоровье детей, в том числе их эмоциональное благополучие</a:t>
            </a:r>
          </a:p>
          <a:p>
            <a:pPr algn="ctr" eaLnBrk="0" hangingPunct="0">
              <a:tabLst>
                <a:tab pos="457200" algn="l"/>
              </a:tabLst>
            </a:pPr>
            <a:endParaRPr lang="ru-RU" sz="2000">
              <a:solidFill>
                <a:srgbClr val="FFFF66"/>
              </a:solidFill>
            </a:endParaRPr>
          </a:p>
          <a:p>
            <a:pPr algn="ctr" eaLnBrk="0" hangingPunct="0">
              <a:tabLst>
                <a:tab pos="457200" algn="l"/>
              </a:tabLst>
            </a:pPr>
            <a:r>
              <a:rPr lang="ru-RU" sz="2000">
                <a:solidFill>
                  <a:srgbClr val="CCFF66"/>
                </a:solidFill>
              </a:rPr>
              <a:t>обеспечивать развитие физических, личностных, нравственных качеств и основ патриотизма, интеллектуальных и художественно-творческих способностей</a:t>
            </a:r>
          </a:p>
          <a:p>
            <a:pPr algn="ctr" eaLnBrk="0" hangingPunct="0">
              <a:tabLst>
                <a:tab pos="457200" algn="l"/>
              </a:tabLst>
            </a:pPr>
            <a:endParaRPr lang="ru-RU" sz="2000">
              <a:solidFill>
                <a:srgbClr val="CCFF66"/>
              </a:solidFill>
            </a:endParaRPr>
          </a:p>
          <a:p>
            <a:pPr algn="ctr" eaLnBrk="0" hangingPunct="0">
              <a:tabLst>
                <a:tab pos="457200" algn="l"/>
              </a:tabLst>
            </a:pPr>
            <a:r>
              <a:rPr lang="ru-RU" sz="2000"/>
              <a:t>обеспечить психолого-педагогическую поддержку семьи, а также повышать компетентность родителей в вопросах воспитания, обучения и развития, охраны и укрепления здоровья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ChangeArrowheads="1"/>
          </p:cNvSpPr>
          <p:nvPr/>
        </p:nvSpPr>
        <p:spPr bwMode="auto">
          <a:xfrm>
            <a:off x="250825" y="260350"/>
            <a:ext cx="6913563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u="sng">
                <a:solidFill>
                  <a:srgbClr val="FF3300"/>
                </a:solidFill>
              </a:rPr>
              <a:t>Направления воспитания по ФОП ДО</a:t>
            </a:r>
          </a:p>
          <a:p>
            <a:endParaRPr lang="ru-RU" sz="2400" b="1" u="sng">
              <a:solidFill>
                <a:srgbClr val="FF3300"/>
              </a:solidFill>
            </a:endParaRPr>
          </a:p>
          <a:p>
            <a:r>
              <a:rPr lang="ru-RU" sz="2400" b="1">
                <a:solidFill>
                  <a:srgbClr val="FF3300"/>
                </a:solidFill>
              </a:rPr>
              <a:t>Патриотическое</a:t>
            </a:r>
          </a:p>
          <a:p>
            <a:r>
              <a:rPr lang="ru-RU" sz="2400" b="1">
                <a:solidFill>
                  <a:srgbClr val="FF3300"/>
                </a:solidFill>
              </a:rPr>
              <a:t>Духовно-нравственное</a:t>
            </a:r>
          </a:p>
          <a:p>
            <a:r>
              <a:rPr lang="ru-RU" sz="2400" b="1">
                <a:solidFill>
                  <a:srgbClr val="FF3300"/>
                </a:solidFill>
              </a:rPr>
              <a:t>Социальное</a:t>
            </a:r>
          </a:p>
          <a:p>
            <a:r>
              <a:rPr lang="ru-RU" sz="2400" b="1">
                <a:solidFill>
                  <a:srgbClr val="FF3300"/>
                </a:solidFill>
              </a:rPr>
              <a:t>Познавательное</a:t>
            </a:r>
          </a:p>
          <a:p>
            <a:r>
              <a:rPr lang="ru-RU" sz="2400" b="1">
                <a:solidFill>
                  <a:srgbClr val="FF3300"/>
                </a:solidFill>
              </a:rPr>
              <a:t>Физическое и оздоровительное</a:t>
            </a:r>
          </a:p>
          <a:p>
            <a:r>
              <a:rPr lang="ru-RU" sz="2400" b="1">
                <a:solidFill>
                  <a:srgbClr val="FF3300"/>
                </a:solidFill>
              </a:rPr>
              <a:t>Трудовое</a:t>
            </a:r>
          </a:p>
          <a:p>
            <a:r>
              <a:rPr lang="ru-RU" sz="2400" b="1">
                <a:solidFill>
                  <a:srgbClr val="FF3300"/>
                </a:solidFill>
              </a:rPr>
              <a:t>Эстетическое </a:t>
            </a:r>
          </a:p>
        </p:txBody>
      </p:sp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755650" y="3933825"/>
            <a:ext cx="7723188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ctr"/>
            <a:r>
              <a:rPr lang="ru-RU" sz="2400" b="1">
                <a:solidFill>
                  <a:srgbClr val="FFFF66"/>
                </a:solidFill>
              </a:rPr>
              <a:t>«Любовь к Родине прививаем через стихи и песни, к труду — через работу на участке детского сада»</a:t>
            </a:r>
          </a:p>
          <a:p>
            <a:pPr algn="ctr" eaLnBrk="0" hangingPunct="0"/>
            <a:endParaRPr lang="ru-RU" sz="2400">
              <a:solidFill>
                <a:srgbClr val="FFFF66"/>
              </a:solidFill>
              <a:latin typeface="Calibri" pitchFamily="34" charset="0"/>
            </a:endParaRPr>
          </a:p>
        </p:txBody>
      </p:sp>
      <p:pic>
        <p:nvPicPr>
          <p:cNvPr id="20484" name="Picture 4" descr="igrovaya-ploshchadka-animatsionnaya-kartinka-00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1196975"/>
            <a:ext cx="3143250" cy="2198688"/>
          </a:xfrm>
          <a:prstGeom prst="rect">
            <a:avLst/>
          </a:prstGeom>
          <a:noFill/>
        </p:spPr>
      </p:pic>
      <p:pic>
        <p:nvPicPr>
          <p:cNvPr id="20488" name="Picture 8" descr="i?id=d867d28eef9bd4521e504978e7c6a2ba2d5dcdb7-10667843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5124450"/>
            <a:ext cx="4572000" cy="1733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ChangeArrowheads="1"/>
          </p:cNvSpPr>
          <p:nvPr/>
        </p:nvSpPr>
        <p:spPr bwMode="auto">
          <a:xfrm>
            <a:off x="1547813" y="333375"/>
            <a:ext cx="6238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FFFF66"/>
                </a:solidFill>
              </a:rPr>
              <a:t>Образовательная программа</a:t>
            </a:r>
          </a:p>
          <a:p>
            <a:pPr algn="ctr" eaLnBrk="0" hangingPunct="0"/>
            <a:r>
              <a:rPr lang="ru-RU" sz="2400" b="1">
                <a:solidFill>
                  <a:srgbClr val="FFFF66"/>
                </a:solidFill>
              </a:rPr>
              <a:t> дошкольного образования</a:t>
            </a:r>
            <a:r>
              <a:rPr lang="ru-RU" sz="2400"/>
              <a:t> </a:t>
            </a:r>
            <a:r>
              <a:rPr lang="ru-RU" sz="2400" b="1">
                <a:solidFill>
                  <a:srgbClr val="FFFF66"/>
                </a:solidFill>
              </a:rPr>
              <a:t>МБДОУ № 7</a:t>
            </a:r>
          </a:p>
        </p:txBody>
      </p:sp>
      <p:sp>
        <p:nvSpPr>
          <p:cNvPr id="21506" name="Rectangle 6"/>
          <p:cNvSpPr>
            <a:spLocks noChangeArrowheads="1"/>
          </p:cNvSpPr>
          <p:nvPr/>
        </p:nvSpPr>
        <p:spPr bwMode="auto">
          <a:xfrm>
            <a:off x="3779838" y="2060575"/>
            <a:ext cx="143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400" b="1">
                <a:solidFill>
                  <a:srgbClr val="FFFF66"/>
                </a:solidFill>
              </a:rPr>
              <a:t>ФОП ДО</a:t>
            </a:r>
          </a:p>
        </p:txBody>
      </p:sp>
      <p:sp>
        <p:nvSpPr>
          <p:cNvPr id="21507" name="Rectangle 7"/>
          <p:cNvSpPr>
            <a:spLocks noChangeArrowheads="1"/>
          </p:cNvSpPr>
          <p:nvPr/>
        </p:nvSpPr>
        <p:spPr bwMode="auto">
          <a:xfrm>
            <a:off x="2484438" y="1268413"/>
            <a:ext cx="44910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3200">
                <a:solidFill>
                  <a:schemeClr val="hlink"/>
                </a:solidFill>
              </a:rPr>
              <a:t>https://7art.tvoysadik.ru/</a:t>
            </a:r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3132138" y="2708275"/>
            <a:ext cx="30019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3200">
                <a:solidFill>
                  <a:schemeClr val="hlink"/>
                </a:solidFill>
              </a:rPr>
              <a:t>https://fopdo.ru/</a:t>
            </a:r>
          </a:p>
        </p:txBody>
      </p:sp>
      <p:pic>
        <p:nvPicPr>
          <p:cNvPr id="21510" name="Picture 6" descr="895aa0_fc8b873a736d4d888863ae341f34c8fb~mv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781300"/>
            <a:ext cx="8208962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 1">
      <a:dk1>
        <a:srgbClr val="146194"/>
      </a:dk1>
      <a:lt1>
        <a:srgbClr val="FFFFFF"/>
      </a:lt1>
      <a:dk2>
        <a:srgbClr val="000000"/>
      </a:dk2>
      <a:lt2>
        <a:srgbClr val="76DBF4"/>
      </a:lt2>
      <a:accent1>
        <a:srgbClr val="052F61"/>
      </a:accent1>
      <a:accent2>
        <a:srgbClr val="A50E82"/>
      </a:accent2>
      <a:accent3>
        <a:srgbClr val="AAAAAA"/>
      </a:accent3>
      <a:accent4>
        <a:srgbClr val="DADADA"/>
      </a:accent4>
      <a:accent5>
        <a:srgbClr val="AAADB7"/>
      </a:accent5>
      <a:accent6>
        <a:srgbClr val="950C75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Сектор 1">
        <a:dk1>
          <a:srgbClr val="146194"/>
        </a:dk1>
        <a:lt1>
          <a:srgbClr val="FFFFFF"/>
        </a:lt1>
        <a:dk2>
          <a:srgbClr val="000000"/>
        </a:dk2>
        <a:lt2>
          <a:srgbClr val="76DBF4"/>
        </a:lt2>
        <a:accent1>
          <a:srgbClr val="052F61"/>
        </a:accent1>
        <a:accent2>
          <a:srgbClr val="A50E82"/>
        </a:accent2>
        <a:accent3>
          <a:srgbClr val="AAAAAA"/>
        </a:accent3>
        <a:accent4>
          <a:srgbClr val="DADADA"/>
        </a:accent4>
        <a:accent5>
          <a:srgbClr val="AAADB7"/>
        </a:accent5>
        <a:accent6>
          <a:srgbClr val="950C75"/>
        </a:accent6>
        <a:hlink>
          <a:srgbClr val="0D2E46"/>
        </a:hlink>
        <a:folHlink>
          <a:srgbClr val="356A9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</TotalTime>
  <Words>424</Words>
  <Application>Microsoft Office PowerPoint</Application>
  <PresentationFormat>Экран (4:3)</PresentationFormat>
  <Paragraphs>74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Century Gothic</vt:lpstr>
      <vt:lpstr>Wingdings 3</vt:lpstr>
      <vt:lpstr>Calibri</vt:lpstr>
      <vt:lpstr>Georgia</vt:lpstr>
      <vt:lpstr>Times New Roman</vt:lpstr>
      <vt:lpstr>Wingdings</vt:lpstr>
      <vt:lpstr>Сектор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32</cp:revision>
  <dcterms:created xsi:type="dcterms:W3CDTF">2023-02-22T14:53:18Z</dcterms:created>
  <dcterms:modified xsi:type="dcterms:W3CDTF">2023-10-11T09:10:42Z</dcterms:modified>
</cp:coreProperties>
</file>